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5"/>
  </p:notesMasterIdLst>
  <p:sldIdLst>
    <p:sldId id="256" r:id="rId2"/>
    <p:sldId id="257" r:id="rId3"/>
    <p:sldId id="258" r:id="rId4"/>
    <p:sldId id="270" r:id="rId5"/>
    <p:sldId id="259" r:id="rId6"/>
    <p:sldId id="260" r:id="rId7"/>
    <p:sldId id="261" r:id="rId8"/>
    <p:sldId id="265" r:id="rId9"/>
    <p:sldId id="271" r:id="rId10"/>
    <p:sldId id="266" r:id="rId11"/>
    <p:sldId id="267" r:id="rId12"/>
    <p:sldId id="268"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CFCA2"/>
    <a:srgbClr val="F0F36D"/>
    <a:srgbClr val="F7FCCC"/>
    <a:srgbClr val="FAFBD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7" d="100"/>
          <a:sy n="107" d="100"/>
        </p:scale>
        <p:origin x="-108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82D8D6-DD57-4F3A-9AC8-E2A7AB380667}" type="datetimeFigureOut">
              <a:rPr lang="en-US" smtClean="0"/>
              <a:pPr/>
              <a:t>1/5/2009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57A7F5-B8C2-456D-AA47-B02FE3C4C44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Python is a trademark of the Python Software Foundation.</a:t>
            </a:r>
            <a:r>
              <a:rPr lang="en-US" baseline="0" dirty="0" smtClean="0"/>
              <a:t>  More information can be found here: http://www.python.org/psf/  (This slide will not be used in the </a:t>
            </a:r>
            <a:r>
              <a:rPr lang="en-US" baseline="0" dirty="0" err="1" smtClean="0"/>
              <a:t>PyCon</a:t>
            </a:r>
            <a:r>
              <a:rPr lang="en-US" baseline="0" dirty="0" smtClean="0"/>
              <a:t> or </a:t>
            </a:r>
            <a:r>
              <a:rPr lang="en-US" baseline="0" dirty="0" err="1" smtClean="0"/>
              <a:t>PyOhio</a:t>
            </a:r>
            <a:r>
              <a:rPr lang="en-US" baseline="0" dirty="0" smtClean="0"/>
              <a:t> presentations.)</a:t>
            </a:r>
            <a:endParaRPr lang="en-US" dirty="0"/>
          </a:p>
        </p:txBody>
      </p:sp>
      <p:sp>
        <p:nvSpPr>
          <p:cNvPr id="4" name="Slide Number Placeholder 3"/>
          <p:cNvSpPr>
            <a:spLocks noGrp="1"/>
          </p:cNvSpPr>
          <p:nvPr>
            <p:ph type="sldNum" sz="quarter" idx="10"/>
          </p:nvPr>
        </p:nvSpPr>
        <p:spPr/>
        <p:txBody>
          <a:bodyPr/>
          <a:lstStyle/>
          <a:p>
            <a:fld id="{9A57A7F5-B8C2-456D-AA47-B02FE3C4C449}"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Paraphrasing the description</a:t>
            </a:r>
            <a:r>
              <a:rPr lang="en-US" baseline="0" dirty="0" smtClean="0"/>
              <a:t> as listed on </a:t>
            </a:r>
            <a:r>
              <a:rPr lang="en-US" baseline="0" dirty="0" err="1" smtClean="0"/>
              <a:t>CodePlex</a:t>
            </a:r>
            <a:r>
              <a:rPr lang="en-US" baseline="0" dirty="0" smtClean="0"/>
              <a:t> -&gt; http://www.codeplex.com/ironpython</a:t>
            </a:r>
            <a:endParaRPr lang="en-US" dirty="0"/>
          </a:p>
        </p:txBody>
      </p:sp>
      <p:sp>
        <p:nvSpPr>
          <p:cNvPr id="4" name="Slide Number Placeholder 3"/>
          <p:cNvSpPr>
            <a:spLocks noGrp="1"/>
          </p:cNvSpPr>
          <p:nvPr>
            <p:ph type="sldNum" sz="quarter" idx="10"/>
          </p:nvPr>
        </p:nvSpPr>
        <p:spPr/>
        <p:txBody>
          <a:bodyPr/>
          <a:lstStyle/>
          <a:p>
            <a:fld id="{9A57A7F5-B8C2-456D-AA47-B02FE3C4C449}"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Description taken from the Microsoft</a:t>
            </a:r>
            <a:r>
              <a:rPr lang="en-US" baseline="0" dirty="0" smtClean="0"/>
              <a:t> .NET Framework Home page: http://www.microsoft.com/net/</a:t>
            </a:r>
            <a:endParaRPr lang="en-US" dirty="0"/>
          </a:p>
        </p:txBody>
      </p:sp>
      <p:sp>
        <p:nvSpPr>
          <p:cNvPr id="4" name="Slide Number Placeholder 3"/>
          <p:cNvSpPr>
            <a:spLocks noGrp="1"/>
          </p:cNvSpPr>
          <p:nvPr>
            <p:ph type="sldNum" sz="quarter" idx="10"/>
          </p:nvPr>
        </p:nvSpPr>
        <p:spPr/>
        <p:txBody>
          <a:bodyPr/>
          <a:lstStyle/>
          <a:p>
            <a:fld id="{9A57A7F5-B8C2-456D-AA47-B02FE3C4C449}"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project is sponsored by Novell.  The</a:t>
            </a:r>
            <a:r>
              <a:rPr lang="en-US" baseline="0" dirty="0" smtClean="0"/>
              <a:t> official website is http://mono-project.com.  Yes – there’s a monkey on this slide, and he’ll be on the next slide too.  Mono is Spanish for monkey, and apparently the Mono team likes monkeys</a:t>
            </a:r>
            <a:r>
              <a:rPr lang="en-US" baseline="0" dirty="0" smtClean="0"/>
              <a:t>.</a:t>
            </a:r>
          </a:p>
          <a:p>
            <a:endParaRPr lang="en-US" baseline="0" dirty="0" smtClean="0"/>
          </a:p>
          <a:p>
            <a:r>
              <a:rPr lang="en-US" baseline="0" dirty="0" smtClean="0"/>
              <a:t>The goal is to develop an open source UNIX version of the .NET framework so that UNIX </a:t>
            </a:r>
            <a:r>
              <a:rPr lang="en-US" baseline="0" dirty="0" err="1" smtClean="0"/>
              <a:t>devs</a:t>
            </a:r>
            <a:r>
              <a:rPr lang="en-US" baseline="0" dirty="0" smtClean="0"/>
              <a:t> can build and deploy cross-platform .NET apps.</a:t>
            </a:r>
            <a:endParaRPr lang="en-US" dirty="0"/>
          </a:p>
        </p:txBody>
      </p:sp>
      <p:sp>
        <p:nvSpPr>
          <p:cNvPr id="4" name="Slide Number Placeholder 3"/>
          <p:cNvSpPr>
            <a:spLocks noGrp="1"/>
          </p:cNvSpPr>
          <p:nvPr>
            <p:ph type="sldNum" sz="quarter" idx="10"/>
          </p:nvPr>
        </p:nvSpPr>
        <p:spPr/>
        <p:txBody>
          <a:bodyPr/>
          <a:lstStyle/>
          <a:p>
            <a:fld id="{9A57A7F5-B8C2-456D-AA47-B02FE3C4C449}"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A57A7F5-B8C2-456D-AA47-B02FE3C4C449}" type="slidenum">
              <a:rPr lang="en-US" smtClean="0"/>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Wikipedia – searching and indexing tools are</a:t>
            </a:r>
            <a:r>
              <a:rPr lang="en-US" baseline="0" dirty="0" smtClean="0"/>
              <a:t> Mono-based</a:t>
            </a:r>
          </a:p>
          <a:p>
            <a:r>
              <a:rPr lang="en-US" baseline="0" dirty="0" err="1" smtClean="0"/>
              <a:t>Fiducial</a:t>
            </a:r>
            <a:r>
              <a:rPr lang="en-US" baseline="0" dirty="0" smtClean="0"/>
              <a:t> – ASP.NET pages running on Mono</a:t>
            </a:r>
          </a:p>
          <a:p>
            <a:r>
              <a:rPr lang="en-US" dirty="0" err="1" smtClean="0"/>
              <a:t>Quantifi</a:t>
            </a:r>
            <a:r>
              <a:rPr lang="en-US" dirty="0" smtClean="0"/>
              <a:t> – mixes C++ and C# in finance modeling software</a:t>
            </a:r>
          </a:p>
          <a:p>
            <a:r>
              <a:rPr lang="en-US" dirty="0" err="1" smtClean="0"/>
              <a:t>Medsphere</a:t>
            </a:r>
            <a:r>
              <a:rPr lang="en-US" dirty="0" smtClean="0"/>
              <a:t> – gives physicians access to patient healt</a:t>
            </a:r>
            <a:r>
              <a:rPr lang="en-US" baseline="0" dirty="0" smtClean="0"/>
              <a:t>h info; Mono is used for cross-platform support</a:t>
            </a:r>
          </a:p>
          <a:p>
            <a:r>
              <a:rPr lang="en-US" baseline="0" dirty="0" smtClean="0"/>
              <a:t>Novell – </a:t>
            </a:r>
            <a:r>
              <a:rPr lang="en-US" baseline="0" dirty="0" err="1" smtClean="0"/>
              <a:t>iFolder</a:t>
            </a:r>
            <a:r>
              <a:rPr lang="en-US" baseline="0" dirty="0" smtClean="0"/>
              <a:t>, </a:t>
            </a:r>
            <a:r>
              <a:rPr lang="en-US" baseline="0" dirty="0" err="1" smtClean="0"/>
              <a:t>ZenWorks</a:t>
            </a:r>
            <a:r>
              <a:rPr lang="en-US" baseline="0" dirty="0" smtClean="0"/>
              <a:t> Linux Management, Beagle desktop search, F-Spot photo management, Hula Groupware server, Banshee media player software</a:t>
            </a:r>
          </a:p>
          <a:p>
            <a:r>
              <a:rPr lang="en-US" baseline="0" dirty="0" err="1" smtClean="0"/>
              <a:t>Codic</a:t>
            </a:r>
            <a:r>
              <a:rPr lang="en-US" baseline="0" dirty="0" smtClean="0"/>
              <a:t> e – source control</a:t>
            </a:r>
          </a:p>
          <a:p>
            <a:r>
              <a:rPr lang="en-US" baseline="0" dirty="0" smtClean="0"/>
              <a:t>Unity – 3D game modeling tool</a:t>
            </a:r>
            <a:endParaRPr lang="en-US" dirty="0"/>
          </a:p>
        </p:txBody>
      </p:sp>
      <p:sp>
        <p:nvSpPr>
          <p:cNvPr id="4" name="Slide Number Placeholder 3"/>
          <p:cNvSpPr>
            <a:spLocks noGrp="1"/>
          </p:cNvSpPr>
          <p:nvPr>
            <p:ph type="sldNum" sz="quarter" idx="10"/>
          </p:nvPr>
        </p:nvSpPr>
        <p:spPr/>
        <p:txBody>
          <a:bodyPr/>
          <a:lstStyle/>
          <a:p>
            <a:fld id="{9A57A7F5-B8C2-456D-AA47-B02FE3C4C449}" type="slidenum">
              <a:rPr lang="en-US" smtClean="0"/>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talk will be featured</a:t>
            </a:r>
            <a:r>
              <a:rPr lang="en-US" baseline="0" dirty="0" smtClean="0"/>
              <a:t> in short form at </a:t>
            </a:r>
            <a:r>
              <a:rPr lang="en-US" baseline="0" dirty="0" err="1" smtClean="0"/>
              <a:t>PyCon</a:t>
            </a:r>
            <a:r>
              <a:rPr lang="en-US" baseline="0" dirty="0" smtClean="0"/>
              <a:t> 2009.</a:t>
            </a:r>
            <a:endParaRPr lang="en-US" dirty="0"/>
          </a:p>
        </p:txBody>
      </p:sp>
      <p:sp>
        <p:nvSpPr>
          <p:cNvPr id="4" name="Slide Number Placeholder 3"/>
          <p:cNvSpPr>
            <a:spLocks noGrp="1"/>
          </p:cNvSpPr>
          <p:nvPr>
            <p:ph type="sldNum" sz="quarter" idx="10"/>
          </p:nvPr>
        </p:nvSpPr>
        <p:spPr/>
        <p:txBody>
          <a:bodyPr/>
          <a:lstStyle/>
          <a:p>
            <a:fld id="{9A57A7F5-B8C2-456D-AA47-B02FE3C4C449}"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4914027-3394-4155-BF68-20F051CDF0B2}" type="datetimeFigureOut">
              <a:rPr lang="en-US" smtClean="0"/>
              <a:pPr/>
              <a:t>1/5/2009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914027-3394-4155-BF68-20F051CDF0B2}" type="datetimeFigureOut">
              <a:rPr lang="en-US" smtClean="0"/>
              <a:pPr/>
              <a:t>1/5/2009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914027-3394-4155-BF68-20F051CDF0B2}" type="datetimeFigureOut">
              <a:rPr lang="en-US" smtClean="0"/>
              <a:pPr/>
              <a:t>1/5/2009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4914027-3394-4155-BF68-20F051CDF0B2}" type="datetimeFigureOut">
              <a:rPr lang="en-US" smtClean="0"/>
              <a:pPr/>
              <a:t>1/5/2009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4914027-3394-4155-BF68-20F051CDF0B2}" type="datetimeFigureOut">
              <a:rPr lang="en-US" smtClean="0"/>
              <a:pPr/>
              <a:t>1/5/2009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4914027-3394-4155-BF68-20F051CDF0B2}" type="datetimeFigureOut">
              <a:rPr lang="en-US" smtClean="0"/>
              <a:pPr/>
              <a:t>1/5/2009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914027-3394-4155-BF68-20F051CDF0B2}" type="datetimeFigureOut">
              <a:rPr lang="en-US" smtClean="0"/>
              <a:pPr/>
              <a:t>1/5/2009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914027-3394-4155-BF68-20F051CDF0B2}" type="datetimeFigureOut">
              <a:rPr lang="en-US" smtClean="0"/>
              <a:pPr/>
              <a:t>1/5/2009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914027-3394-4155-BF68-20F051CDF0B2}" type="datetimeFigureOut">
              <a:rPr lang="en-US" smtClean="0"/>
              <a:pPr/>
              <a:t>1/5/2009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914027-3394-4155-BF68-20F051CDF0B2}" type="datetimeFigureOut">
              <a:rPr lang="en-US" smtClean="0"/>
              <a:pPr/>
              <a:t>1/5/2009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914027-3394-4155-BF68-20F051CDF0B2}" type="datetimeFigureOut">
              <a:rPr lang="en-US" smtClean="0"/>
              <a:pPr/>
              <a:t>1/5/2009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29A245-13D3-4682-8D35-98FEE3FD8AD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0000">
              <a:srgbClr val="FFFF99"/>
            </a:gs>
            <a:gs pos="100000">
              <a:schemeClr val="bg1"/>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914027-3394-4155-BF68-20F051CDF0B2}" type="datetimeFigureOut">
              <a:rPr lang="en-US" smtClean="0"/>
              <a:pPr/>
              <a:t>1/5/2009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29A245-13D3-4682-8D35-98FEE3FD8AD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ython.org/"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3.xml.rels><?xml version="1.0" encoding="UTF-8" standalone="yes"?>
<Relationships xmlns="http://schemas.openxmlformats.org/package/2006/relationships"><Relationship Id="rId3" Type="http://schemas.openxmlformats.org/officeDocument/2006/relationships/hyperlink" Target="http://www.codeplex.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en.wikipedia.org/wiki/File:SolarisOS.jpg" TargetMode="External"/><Relationship Id="rId3" Type="http://schemas.openxmlformats.org/officeDocument/2006/relationships/image" Target="../media/image4.jpeg"/><Relationship Id="rId7" Type="http://schemas.openxmlformats.org/officeDocument/2006/relationships/image" Target="../media/image6.png"/><Relationship Id="rId2" Type="http://schemas.openxmlformats.org/officeDocument/2006/relationships/hyperlink" Target="http://en.wikipedia.org/wiki/File:Bsd_daemon.jpg" TargetMode="External"/><Relationship Id="rId1" Type="http://schemas.openxmlformats.org/officeDocument/2006/relationships/slideLayout" Target="../slideLayouts/slideLayout2.xml"/><Relationship Id="rId6" Type="http://schemas.openxmlformats.org/officeDocument/2006/relationships/hyperlink" Target="http://en.wikipedia.org/wiki/File:Ubuntu_Logo.svg" TargetMode="External"/><Relationship Id="rId11" Type="http://schemas.openxmlformats.org/officeDocument/2006/relationships/image" Target="../media/image8.png"/><Relationship Id="rId5" Type="http://schemas.openxmlformats.org/officeDocument/2006/relationships/image" Target="../media/image5.png"/><Relationship Id="rId10" Type="http://schemas.openxmlformats.org/officeDocument/2006/relationships/hyperlink" Target="http://en.wikipedia.org/wiki/File:Tux.svg" TargetMode="External"/><Relationship Id="rId4" Type="http://schemas.openxmlformats.org/officeDocument/2006/relationships/hyperlink" Target="http://en.wikipedia.org/wiki/File:MacOS_original_logo.svg" TargetMode="External"/><Relationship Id="rId9"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quantifisolutions.com/index.php" TargetMode="External"/><Relationship Id="rId13" Type="http://schemas.openxmlformats.org/officeDocument/2006/relationships/image" Target="../media/image16.png"/><Relationship Id="rId18" Type="http://schemas.openxmlformats.org/officeDocument/2006/relationships/image" Target="../media/image19.gif"/><Relationship Id="rId3" Type="http://schemas.openxmlformats.org/officeDocument/2006/relationships/image" Target="../media/image11.png"/><Relationship Id="rId7" Type="http://schemas.openxmlformats.org/officeDocument/2006/relationships/image" Target="../media/image13.png"/><Relationship Id="rId12" Type="http://schemas.openxmlformats.org/officeDocument/2006/relationships/hyperlink" Target="http://www.novell.com/" TargetMode="External"/><Relationship Id="rId17" Type="http://schemas.openxmlformats.org/officeDocument/2006/relationships/hyperlink" Target="http://www.splendidcrm.com/" TargetMode="External"/><Relationship Id="rId2" Type="http://schemas.openxmlformats.org/officeDocument/2006/relationships/notesSlide" Target="../notesSlides/notesSlide6.xml"/><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hyperlink" Target="http://epresence.tv/" TargetMode="External"/><Relationship Id="rId11" Type="http://schemas.openxmlformats.org/officeDocument/2006/relationships/image" Target="../media/image15.gif"/><Relationship Id="rId5" Type="http://schemas.openxmlformats.org/officeDocument/2006/relationships/image" Target="../media/image12.gif"/><Relationship Id="rId15" Type="http://schemas.openxmlformats.org/officeDocument/2006/relationships/image" Target="../media/image17.gif"/><Relationship Id="rId10" Type="http://schemas.openxmlformats.org/officeDocument/2006/relationships/hyperlink" Target="http://medsphere.com/" TargetMode="External"/><Relationship Id="rId4" Type="http://schemas.openxmlformats.org/officeDocument/2006/relationships/hyperlink" Target="http://www.fiducial.biz/?NODE_REF=votre-portail-de-gestion" TargetMode="External"/><Relationship Id="rId9" Type="http://schemas.openxmlformats.org/officeDocument/2006/relationships/image" Target="../media/image14.jpeg"/><Relationship Id="rId14" Type="http://schemas.openxmlformats.org/officeDocument/2006/relationships/hyperlink" Target="http://www.codicesoftware.com/xpfront.aspx"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us.pycon.org/2009/"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iki.python.org/moin/PyOhio/"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ironpython.info/" TargetMode="External"/><Relationship Id="rId7" Type="http://schemas.openxmlformats.org/officeDocument/2006/relationships/hyperlink" Target="http://fepy.sourceforge.net/" TargetMode="External"/><Relationship Id="rId2" Type="http://schemas.openxmlformats.org/officeDocument/2006/relationships/hyperlink" Target="http://www.codeplex.com/ironpython" TargetMode="External"/><Relationship Id="rId1" Type="http://schemas.openxmlformats.org/officeDocument/2006/relationships/slideLayout" Target="../slideLayouts/slideLayout2.xml"/><Relationship Id="rId6" Type="http://schemas.openxmlformats.org/officeDocument/2006/relationships/hyperlink" Target="http://mono-project.com/" TargetMode="External"/><Relationship Id="rId5" Type="http://schemas.openxmlformats.org/officeDocument/2006/relationships/hyperlink" Target="http://www.devhawk.net/" TargetMode="External"/><Relationship Id="rId4" Type="http://schemas.openxmlformats.org/officeDocument/2006/relationships/hyperlink" Target="http://www.voidspace.org.uk/python/weblog/"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mailto:sarah@codinggeekette.com" TargetMode="External"/><Relationship Id="rId2" Type="http://schemas.openxmlformats.org/officeDocument/2006/relationships/hyperlink" Target="http://www.codinggeekette.com/"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3600" dirty="0" smtClean="0"/>
              <a:t>Pumping Iron into Python: Intro to </a:t>
            </a:r>
            <a:r>
              <a:rPr lang="en-US" sz="3600" dirty="0" err="1" smtClean="0"/>
              <a:t>FePy</a:t>
            </a:r>
            <a:endParaRPr lang="en-US" sz="3600" dirty="0"/>
          </a:p>
        </p:txBody>
      </p:sp>
      <p:sp>
        <p:nvSpPr>
          <p:cNvPr id="5" name="Rectangle 4"/>
          <p:cNvSpPr/>
          <p:nvPr/>
        </p:nvSpPr>
        <p:spPr>
          <a:xfrm>
            <a:off x="3810000" y="4953000"/>
            <a:ext cx="4572000" cy="923330"/>
          </a:xfrm>
          <a:prstGeom prst="rect">
            <a:avLst/>
          </a:prstGeom>
        </p:spPr>
        <p:txBody>
          <a:bodyPr>
            <a:spAutoFit/>
          </a:bodyPr>
          <a:lstStyle/>
          <a:p>
            <a:pPr algn="r"/>
            <a:r>
              <a:rPr lang="en-US" dirty="0" smtClean="0"/>
              <a:t>Sarah </a:t>
            </a:r>
            <a:r>
              <a:rPr lang="en-US" dirty="0" err="1" smtClean="0"/>
              <a:t>Dutkiewicz</a:t>
            </a:r>
            <a:endParaRPr lang="en-US" dirty="0" smtClean="0"/>
          </a:p>
          <a:p>
            <a:pPr algn="r"/>
            <a:r>
              <a:rPr lang="en-US" dirty="0" smtClean="0"/>
              <a:t>The Coding </a:t>
            </a:r>
            <a:r>
              <a:rPr lang="en-US" dirty="0" err="1" smtClean="0"/>
              <a:t>Geekette</a:t>
            </a:r>
            <a:endParaRPr lang="en-US" dirty="0" smtClean="0"/>
          </a:p>
          <a:p>
            <a:pPr algn="r"/>
            <a:r>
              <a:rPr lang="en-US" dirty="0" smtClean="0"/>
              <a:t>www.codinggeekette.com</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Python?</a:t>
            </a:r>
            <a:endParaRPr lang="en-US" dirty="0"/>
          </a:p>
        </p:txBody>
      </p:sp>
      <p:sp>
        <p:nvSpPr>
          <p:cNvPr id="6" name="TextBox 5"/>
          <p:cNvSpPr txBox="1"/>
          <p:nvPr/>
        </p:nvSpPr>
        <p:spPr>
          <a:xfrm>
            <a:off x="3962400" y="2057400"/>
            <a:ext cx="4495800" cy="3139321"/>
          </a:xfrm>
          <a:prstGeom prst="rect">
            <a:avLst/>
          </a:prstGeom>
          <a:noFill/>
        </p:spPr>
        <p:txBody>
          <a:bodyPr wrap="square" rtlCol="0">
            <a:spAutoFit/>
          </a:bodyPr>
          <a:lstStyle/>
          <a:p>
            <a:r>
              <a:rPr lang="en-US" i="1" dirty="0"/>
              <a:t>Python is a dynamic object-oriented programming language that can be used for many kinds of software development. It offers strong support for integration with other languages and tools, comes with extensive standard libraries, and can be learned in a few days. </a:t>
            </a:r>
          </a:p>
          <a:p>
            <a:endParaRPr lang="en-US" dirty="0"/>
          </a:p>
          <a:p>
            <a:r>
              <a:rPr lang="en-US" i="1" dirty="0"/>
              <a:t>- Taken from the official Python site, python.org</a:t>
            </a:r>
          </a:p>
          <a:p>
            <a:endParaRPr lang="en-US" dirty="0"/>
          </a:p>
        </p:txBody>
      </p:sp>
      <p:pic>
        <p:nvPicPr>
          <p:cNvPr id="9218" name="Picture 2" descr="homepage">
            <a:hlinkClick r:id="rId3"/>
          </p:cNvPr>
          <p:cNvPicPr>
            <a:picLocks noChangeAspect="1" noChangeArrowheads="1"/>
          </p:cNvPicPr>
          <p:nvPr/>
        </p:nvPicPr>
        <p:blipFill>
          <a:blip r:embed="rId4"/>
          <a:srcRect/>
          <a:stretch>
            <a:fillRect/>
          </a:stretch>
        </p:blipFill>
        <p:spPr bwMode="auto">
          <a:xfrm>
            <a:off x="1371600" y="2819400"/>
            <a:ext cx="2009775" cy="67627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t>
            </a:r>
            <a:r>
              <a:rPr lang="en-US" dirty="0" err="1" smtClean="0"/>
              <a:t>IronPython</a:t>
            </a:r>
            <a:r>
              <a:rPr lang="en-US" dirty="0" smtClean="0"/>
              <a:t>?</a:t>
            </a:r>
            <a:endParaRPr lang="en-US" dirty="0"/>
          </a:p>
        </p:txBody>
      </p:sp>
      <p:pic>
        <p:nvPicPr>
          <p:cNvPr id="8194" name="Picture 2" descr="CodePlex">
            <a:hlinkClick r:id="rId3"/>
          </p:cNvPr>
          <p:cNvPicPr>
            <a:picLocks noChangeAspect="1" noChangeArrowheads="1"/>
          </p:cNvPicPr>
          <p:nvPr/>
        </p:nvPicPr>
        <p:blipFill>
          <a:blip r:embed="rId4"/>
          <a:srcRect/>
          <a:stretch>
            <a:fillRect/>
          </a:stretch>
        </p:blipFill>
        <p:spPr bwMode="auto">
          <a:xfrm>
            <a:off x="990600" y="2590800"/>
            <a:ext cx="2362200" cy="838201"/>
          </a:xfrm>
          <a:prstGeom prst="rect">
            <a:avLst/>
          </a:prstGeom>
          <a:solidFill>
            <a:schemeClr val="accent1"/>
          </a:solidFill>
        </p:spPr>
      </p:pic>
      <p:sp>
        <p:nvSpPr>
          <p:cNvPr id="6" name="TextBox 5"/>
          <p:cNvSpPr txBox="1"/>
          <p:nvPr/>
        </p:nvSpPr>
        <p:spPr>
          <a:xfrm>
            <a:off x="4191000" y="1905000"/>
            <a:ext cx="3124200" cy="2585323"/>
          </a:xfrm>
          <a:prstGeom prst="rect">
            <a:avLst/>
          </a:prstGeom>
          <a:noFill/>
        </p:spPr>
        <p:txBody>
          <a:bodyPr wrap="square" rtlCol="0">
            <a:spAutoFit/>
          </a:bodyPr>
          <a:lstStyle/>
          <a:p>
            <a:r>
              <a:rPr lang="en-US" dirty="0" err="1" smtClean="0"/>
              <a:t>IronPython</a:t>
            </a:r>
            <a:r>
              <a:rPr lang="en-US" dirty="0" smtClean="0"/>
              <a:t> is the open source .NET implementation of the Python programming language, giving Python programmers the benefits of the .NET libraries while still maintaining compatibility with straight Python.</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2133600" y="2590800"/>
            <a:ext cx="1295400" cy="1066800"/>
            <a:chOff x="2133600" y="2590800"/>
            <a:chExt cx="1295400" cy="1066800"/>
          </a:xfrm>
        </p:grpSpPr>
        <p:sp>
          <p:nvSpPr>
            <p:cNvPr id="6" name="Rectangle 5"/>
            <p:cNvSpPr/>
            <p:nvPr/>
          </p:nvSpPr>
          <p:spPr>
            <a:xfrm>
              <a:off x="2133600" y="2590800"/>
              <a:ext cx="1295400" cy="10668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286000" y="2919046"/>
              <a:ext cx="990600" cy="461665"/>
            </a:xfrm>
            <a:prstGeom prst="rect">
              <a:avLst/>
            </a:prstGeom>
            <a:solidFill>
              <a:schemeClr val="bg1"/>
            </a:solidFill>
          </p:spPr>
          <p:txBody>
            <a:bodyPr wrap="square">
              <a:spAutoFit/>
            </a:bodyPr>
            <a:lstStyle/>
            <a:p>
              <a:pPr algn="ctr"/>
              <a:r>
                <a:rPr lang="en-US" sz="2400" dirty="0" err="1" smtClean="0">
                  <a:latin typeface="Lucida Console" pitchFamily="49" charset="0"/>
                  <a:cs typeface="Courier New" pitchFamily="49" charset="0"/>
                </a:rPr>
                <a:t>FePy</a:t>
              </a:r>
              <a:endParaRPr lang="en-US" sz="2400" dirty="0">
                <a:latin typeface="Lucida Console" pitchFamily="49" charset="0"/>
                <a:cs typeface="Courier New" pitchFamily="49" charset="0"/>
              </a:endParaRPr>
            </a:p>
          </p:txBody>
        </p:sp>
      </p:grpSp>
      <p:sp>
        <p:nvSpPr>
          <p:cNvPr id="2" name="Title 1"/>
          <p:cNvSpPr>
            <a:spLocks noGrp="1"/>
          </p:cNvSpPr>
          <p:nvPr>
            <p:ph type="title"/>
          </p:nvPr>
        </p:nvSpPr>
        <p:spPr/>
        <p:txBody>
          <a:bodyPr/>
          <a:lstStyle/>
          <a:p>
            <a:r>
              <a:rPr lang="en-US" dirty="0" smtClean="0"/>
              <a:t>What is </a:t>
            </a:r>
            <a:r>
              <a:rPr lang="en-US" dirty="0" err="1" smtClean="0"/>
              <a:t>FePy</a:t>
            </a:r>
            <a:r>
              <a:rPr lang="en-US" dirty="0" smtClean="0"/>
              <a:t>?</a:t>
            </a:r>
            <a:endParaRPr lang="en-US" dirty="0"/>
          </a:p>
        </p:txBody>
      </p:sp>
      <p:sp>
        <p:nvSpPr>
          <p:cNvPr id="4" name="Rectangle 3"/>
          <p:cNvSpPr/>
          <p:nvPr/>
        </p:nvSpPr>
        <p:spPr>
          <a:xfrm>
            <a:off x="3962400" y="2209800"/>
            <a:ext cx="4572000" cy="1754326"/>
          </a:xfrm>
          <a:prstGeom prst="rect">
            <a:avLst/>
          </a:prstGeom>
        </p:spPr>
        <p:txBody>
          <a:bodyPr wrap="square">
            <a:spAutoFit/>
          </a:bodyPr>
          <a:lstStyle/>
          <a:p>
            <a:r>
              <a:rPr lang="en-US" dirty="0" err="1" smtClean="0"/>
              <a:t>FePy</a:t>
            </a:r>
            <a:r>
              <a:rPr lang="en-US" dirty="0" smtClean="0"/>
              <a:t>, in terms of this presentation, represents two things:</a:t>
            </a:r>
          </a:p>
          <a:p>
            <a:pPr lvl="1">
              <a:buFont typeface="Arial" pitchFamily="34" charset="0"/>
              <a:buChar char="•"/>
            </a:pPr>
            <a:r>
              <a:rPr lang="en-US" dirty="0" smtClean="0"/>
              <a:t>A play on the name Iron (Fe) and Python (</a:t>
            </a:r>
            <a:r>
              <a:rPr lang="en-US" dirty="0" err="1" smtClean="0"/>
              <a:t>Py</a:t>
            </a:r>
            <a:r>
              <a:rPr lang="en-US" dirty="0" smtClean="0"/>
              <a:t>)</a:t>
            </a:r>
          </a:p>
          <a:p>
            <a:pPr lvl="1">
              <a:buFont typeface="Arial" pitchFamily="34" charset="0"/>
              <a:buChar char="•"/>
            </a:pPr>
            <a:r>
              <a:rPr lang="en-US" dirty="0" smtClean="0"/>
              <a:t>A project that provides add-ons and enhancements to </a:t>
            </a:r>
            <a:r>
              <a:rPr lang="en-US" dirty="0" err="1" smtClean="0"/>
              <a:t>IronPython</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.NET?</a:t>
            </a:r>
            <a:endParaRPr lang="en-US" dirty="0"/>
          </a:p>
        </p:txBody>
      </p:sp>
      <p:pic>
        <p:nvPicPr>
          <p:cNvPr id="7170" name="Picture 2" descr="image"/>
          <p:cNvPicPr>
            <a:picLocks noChangeAspect="1" noChangeArrowheads="1"/>
          </p:cNvPicPr>
          <p:nvPr/>
        </p:nvPicPr>
        <p:blipFill>
          <a:blip r:embed="rId3"/>
          <a:srcRect/>
          <a:stretch>
            <a:fillRect/>
          </a:stretch>
        </p:blipFill>
        <p:spPr bwMode="auto">
          <a:xfrm>
            <a:off x="1524000" y="2895600"/>
            <a:ext cx="2286000" cy="704851"/>
          </a:xfrm>
          <a:prstGeom prst="rect">
            <a:avLst/>
          </a:prstGeom>
          <a:noFill/>
        </p:spPr>
      </p:pic>
      <p:sp>
        <p:nvSpPr>
          <p:cNvPr id="6" name="Rectangle 5"/>
          <p:cNvSpPr/>
          <p:nvPr/>
        </p:nvSpPr>
        <p:spPr>
          <a:xfrm>
            <a:off x="4572000" y="2057400"/>
            <a:ext cx="3505200" cy="3416320"/>
          </a:xfrm>
          <a:prstGeom prst="rect">
            <a:avLst/>
          </a:prstGeom>
        </p:spPr>
        <p:txBody>
          <a:bodyPr wrap="square">
            <a:spAutoFit/>
          </a:bodyPr>
          <a:lstStyle/>
          <a:p>
            <a:r>
              <a:rPr lang="en-US" i="1" dirty="0" smtClean="0"/>
              <a:t>The .NET Framework is Microsoft's comprehensive and consistent programming model for building applications that have visually stunning user experiences, seamless and secure communication, and the ability to model a range of business processes. </a:t>
            </a:r>
            <a:endParaRPr lang="en-US" i="1" dirty="0" smtClean="0"/>
          </a:p>
          <a:p>
            <a:endParaRPr lang="en-US" i="1" dirty="0" smtClean="0"/>
          </a:p>
          <a:p>
            <a:r>
              <a:rPr lang="en-US" i="1" dirty="0" smtClean="0"/>
              <a:t>- Taken from the Microsoft .NET Framework Home Page</a:t>
            </a:r>
            <a:endParaRPr lang="en-US" i="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But I don’t have Windows…</a:t>
            </a:r>
            <a:endParaRPr lang="en-US" dirty="0"/>
          </a:p>
        </p:txBody>
      </p:sp>
      <p:pic>
        <p:nvPicPr>
          <p:cNvPr id="6152" name="Picture 8" descr="http://upload.wikimedia.org/wikipedia/en/5/55/Bsd_daemon.jpg">
            <a:hlinkClick r:id="rId2" tooltip="The BSD daemon, also called Beastie, as drawn by John Lasseter. His widely known and popular take on the BSD mascot first showed up on a book cover in 1988."/>
          </p:cNvPr>
          <p:cNvPicPr>
            <a:picLocks noChangeAspect="1" noChangeArrowheads="1"/>
          </p:cNvPicPr>
          <p:nvPr/>
        </p:nvPicPr>
        <p:blipFill>
          <a:blip r:embed="rId3"/>
          <a:srcRect/>
          <a:stretch>
            <a:fillRect/>
          </a:stretch>
        </p:blipFill>
        <p:spPr bwMode="auto">
          <a:xfrm>
            <a:off x="609600" y="1752600"/>
            <a:ext cx="1428750" cy="1428750"/>
          </a:xfrm>
          <a:prstGeom prst="rect">
            <a:avLst/>
          </a:prstGeom>
          <a:noFill/>
        </p:spPr>
      </p:pic>
      <p:pic>
        <p:nvPicPr>
          <p:cNvPr id="6154" name="Picture 10" descr="http://upload.wikimedia.org/wikipedia/en/thumb/b/b9/MacOS_original_logo.svg/150px-MacOS_original_logo.svg.png">
            <a:hlinkClick r:id="rId4" tooltip="Apple marketed its operating system software as &quot;Mac OS&quot;, beginning in 1997."/>
          </p:cNvPr>
          <p:cNvPicPr>
            <a:picLocks noChangeAspect="1" noChangeArrowheads="1"/>
          </p:cNvPicPr>
          <p:nvPr/>
        </p:nvPicPr>
        <p:blipFill>
          <a:blip r:embed="rId5"/>
          <a:srcRect/>
          <a:stretch>
            <a:fillRect/>
          </a:stretch>
        </p:blipFill>
        <p:spPr bwMode="auto">
          <a:xfrm>
            <a:off x="3048000" y="1828800"/>
            <a:ext cx="1428750" cy="1247775"/>
          </a:xfrm>
          <a:prstGeom prst="rect">
            <a:avLst/>
          </a:prstGeom>
          <a:noFill/>
        </p:spPr>
      </p:pic>
      <p:pic>
        <p:nvPicPr>
          <p:cNvPr id="6156" name="Picture 12" descr="Ubuntu logo">
            <a:hlinkClick r:id="rId6" tooltip="Ubuntu logo"/>
          </p:cNvPr>
          <p:cNvPicPr>
            <a:picLocks noChangeAspect="1" noChangeArrowheads="1"/>
          </p:cNvPicPr>
          <p:nvPr/>
        </p:nvPicPr>
        <p:blipFill>
          <a:blip r:embed="rId7"/>
          <a:srcRect/>
          <a:stretch>
            <a:fillRect/>
          </a:stretch>
        </p:blipFill>
        <p:spPr bwMode="auto">
          <a:xfrm>
            <a:off x="5410200" y="1981200"/>
            <a:ext cx="2857500" cy="742951"/>
          </a:xfrm>
          <a:prstGeom prst="rect">
            <a:avLst/>
          </a:prstGeom>
          <a:noFill/>
        </p:spPr>
      </p:pic>
      <p:pic>
        <p:nvPicPr>
          <p:cNvPr id="6158" name="Picture 14" descr="Image:SolarisOS.jpg">
            <a:hlinkClick r:id="rId8" tooltip="Image:SolarisOS.jpg"/>
          </p:cNvPr>
          <p:cNvPicPr>
            <a:picLocks noChangeAspect="1" noChangeArrowheads="1"/>
          </p:cNvPicPr>
          <p:nvPr/>
        </p:nvPicPr>
        <p:blipFill>
          <a:blip r:embed="rId9"/>
          <a:srcRect/>
          <a:stretch>
            <a:fillRect/>
          </a:stretch>
        </p:blipFill>
        <p:spPr bwMode="auto">
          <a:xfrm>
            <a:off x="1905000" y="3962400"/>
            <a:ext cx="1800225" cy="962025"/>
          </a:xfrm>
          <a:prstGeom prst="rect">
            <a:avLst/>
          </a:prstGeom>
          <a:noFill/>
        </p:spPr>
      </p:pic>
      <p:pic>
        <p:nvPicPr>
          <p:cNvPr id="6160" name="Picture 16" descr="Tux, the penguin, mascot of Linux">
            <a:hlinkClick r:id="rId10" tooltip="Tux, the penguin, mascot of Linux"/>
          </p:cNvPr>
          <p:cNvPicPr>
            <a:picLocks noChangeAspect="1" noChangeArrowheads="1"/>
          </p:cNvPicPr>
          <p:nvPr/>
        </p:nvPicPr>
        <p:blipFill>
          <a:blip r:embed="rId11"/>
          <a:srcRect/>
          <a:stretch>
            <a:fillRect/>
          </a:stretch>
        </p:blipFill>
        <p:spPr bwMode="auto">
          <a:xfrm>
            <a:off x="5181600" y="3657600"/>
            <a:ext cx="1428750" cy="1676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MG_4772 by sadukie."/>
          <p:cNvPicPr>
            <a:picLocks noChangeAspect="1" noChangeArrowheads="1"/>
          </p:cNvPicPr>
          <p:nvPr/>
        </p:nvPicPr>
        <p:blipFill>
          <a:blip r:embed="rId3"/>
          <a:srcRect l="40000" t="40000" r="16667" b="12222"/>
          <a:stretch>
            <a:fillRect/>
          </a:stretch>
        </p:blipFill>
        <p:spPr bwMode="auto">
          <a:xfrm>
            <a:off x="838200" y="2209800"/>
            <a:ext cx="2667000" cy="2435087"/>
          </a:xfrm>
          <a:prstGeom prst="rect">
            <a:avLst/>
          </a:prstGeom>
          <a:noFill/>
        </p:spPr>
      </p:pic>
      <p:sp>
        <p:nvSpPr>
          <p:cNvPr id="2" name="Title 1"/>
          <p:cNvSpPr>
            <a:spLocks noGrp="1"/>
          </p:cNvSpPr>
          <p:nvPr>
            <p:ph type="title"/>
          </p:nvPr>
        </p:nvSpPr>
        <p:spPr/>
        <p:txBody>
          <a:bodyPr/>
          <a:lstStyle/>
          <a:p>
            <a:r>
              <a:rPr lang="en-US" dirty="0" smtClean="0"/>
              <a:t>Introducing Mono</a:t>
            </a:r>
            <a:endParaRPr lang="en-US" dirty="0"/>
          </a:p>
        </p:txBody>
      </p:sp>
      <p:sp>
        <p:nvSpPr>
          <p:cNvPr id="5" name="Rectangle 4"/>
          <p:cNvSpPr/>
          <p:nvPr/>
        </p:nvSpPr>
        <p:spPr>
          <a:xfrm>
            <a:off x="3962400" y="2362200"/>
            <a:ext cx="4572000" cy="923330"/>
          </a:xfrm>
          <a:prstGeom prst="rect">
            <a:avLst/>
          </a:prstGeom>
        </p:spPr>
        <p:txBody>
          <a:bodyPr>
            <a:spAutoFit/>
          </a:bodyPr>
          <a:lstStyle/>
          <a:p>
            <a:r>
              <a:rPr lang="en-US" dirty="0" smtClean="0"/>
              <a:t>Mono is a cross-platform, open source implementation of the .NET development framework.</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dirty="0" smtClean="0"/>
              <a:t>More on Mono</a:t>
            </a:r>
            <a:endParaRPr lang="en-US" dirty="0"/>
          </a:p>
        </p:txBody>
      </p:sp>
      <p:pic>
        <p:nvPicPr>
          <p:cNvPr id="1028" name="Picture 4"/>
          <p:cNvPicPr>
            <a:picLocks noChangeAspect="1" noChangeArrowheads="1"/>
          </p:cNvPicPr>
          <p:nvPr/>
        </p:nvPicPr>
        <p:blipFill>
          <a:blip r:embed="rId3"/>
          <a:srcRect/>
          <a:stretch>
            <a:fillRect/>
          </a:stretch>
        </p:blipFill>
        <p:spPr bwMode="auto">
          <a:xfrm>
            <a:off x="685800" y="2362200"/>
            <a:ext cx="2438400" cy="1828800"/>
          </a:xfrm>
          <a:prstGeom prst="rect">
            <a:avLst/>
          </a:prstGeom>
          <a:noFill/>
          <a:ln w="9525">
            <a:noFill/>
            <a:miter lim="800000"/>
            <a:headEnd/>
            <a:tailEnd/>
          </a:ln>
          <a:effectLst/>
        </p:spPr>
      </p:pic>
      <p:sp>
        <p:nvSpPr>
          <p:cNvPr id="4" name="Rectangle 3"/>
          <p:cNvSpPr/>
          <p:nvPr/>
        </p:nvSpPr>
        <p:spPr>
          <a:xfrm>
            <a:off x="3962400" y="2362200"/>
            <a:ext cx="4572000" cy="2862322"/>
          </a:xfrm>
          <a:prstGeom prst="rect">
            <a:avLst/>
          </a:prstGeom>
        </p:spPr>
        <p:txBody>
          <a:bodyPr>
            <a:spAutoFit/>
          </a:bodyPr>
          <a:lstStyle/>
          <a:p>
            <a:r>
              <a:rPr lang="en-US" dirty="0" smtClean="0"/>
              <a:t>Features:</a:t>
            </a:r>
          </a:p>
          <a:p>
            <a:endParaRPr lang="en-US" dirty="0" smtClean="0"/>
          </a:p>
          <a:p>
            <a:pPr>
              <a:buFont typeface="Arial" pitchFamily="34" charset="0"/>
              <a:buChar char="•"/>
            </a:pPr>
            <a:r>
              <a:rPr lang="en-US" dirty="0" smtClean="0"/>
              <a:t> </a:t>
            </a:r>
            <a:r>
              <a:rPr lang="en-US" dirty="0" smtClean="0"/>
              <a:t>Common Language Infrastructure virtual machine with a class loader, </a:t>
            </a:r>
            <a:r>
              <a:rPr lang="en-US" dirty="0" err="1" smtClean="0"/>
              <a:t>JiT</a:t>
            </a:r>
            <a:r>
              <a:rPr lang="en-US" dirty="0" smtClean="0"/>
              <a:t> compiler, and garbage collector</a:t>
            </a:r>
          </a:p>
          <a:p>
            <a:pPr>
              <a:buFont typeface="Arial" pitchFamily="34" charset="0"/>
              <a:buChar char="•"/>
            </a:pPr>
            <a:endParaRPr lang="en-US" dirty="0" smtClean="0"/>
          </a:p>
          <a:p>
            <a:pPr>
              <a:buFont typeface="Arial" pitchFamily="34" charset="0"/>
              <a:buChar char="•"/>
            </a:pPr>
            <a:r>
              <a:rPr lang="en-US" dirty="0" smtClean="0"/>
              <a:t> Class library to work with any language that runs on the CLR,</a:t>
            </a:r>
          </a:p>
          <a:p>
            <a:pPr>
              <a:buFont typeface="Arial" pitchFamily="34" charset="0"/>
              <a:buChar char="•"/>
            </a:pPr>
            <a:endParaRPr lang="en-US" dirty="0" smtClean="0"/>
          </a:p>
          <a:p>
            <a:pPr>
              <a:buFont typeface="Arial" pitchFamily="34" charset="0"/>
              <a:buChar char="•"/>
            </a:pPr>
            <a:r>
              <a:rPr lang="en-US" dirty="0" smtClean="0"/>
              <a:t>C# compiler</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uses Mono?</a:t>
            </a:r>
            <a:endParaRPr lang="en-US" dirty="0"/>
          </a:p>
        </p:txBody>
      </p:sp>
      <p:pic>
        <p:nvPicPr>
          <p:cNvPr id="2052" name="Picture 4" descr="WIKIPEDIA"/>
          <p:cNvPicPr>
            <a:picLocks noChangeAspect="1" noChangeArrowheads="1"/>
          </p:cNvPicPr>
          <p:nvPr/>
        </p:nvPicPr>
        <p:blipFill>
          <a:blip r:embed="rId3"/>
          <a:srcRect/>
          <a:stretch>
            <a:fillRect/>
          </a:stretch>
        </p:blipFill>
        <p:spPr bwMode="auto">
          <a:xfrm>
            <a:off x="762000" y="1752600"/>
            <a:ext cx="1657350" cy="476250"/>
          </a:xfrm>
          <a:prstGeom prst="rect">
            <a:avLst/>
          </a:prstGeom>
          <a:noFill/>
        </p:spPr>
      </p:pic>
      <p:pic>
        <p:nvPicPr>
          <p:cNvPr id="2056" name="Picture 8" descr="http://www.fiducial.biz/DOC.aspx?ID=8d7cb456-647f-46c5-a144-b069b0e5900a">
            <a:hlinkClick r:id="rId4"/>
          </p:cNvPr>
          <p:cNvPicPr>
            <a:picLocks noChangeAspect="1" noChangeArrowheads="1"/>
          </p:cNvPicPr>
          <p:nvPr/>
        </p:nvPicPr>
        <p:blipFill>
          <a:blip r:embed="rId5"/>
          <a:srcRect/>
          <a:stretch>
            <a:fillRect/>
          </a:stretch>
        </p:blipFill>
        <p:spPr bwMode="auto">
          <a:xfrm>
            <a:off x="6477000" y="1752600"/>
            <a:ext cx="2257425" cy="685800"/>
          </a:xfrm>
          <a:prstGeom prst="rect">
            <a:avLst/>
          </a:prstGeom>
          <a:noFill/>
        </p:spPr>
      </p:pic>
      <p:pic>
        <p:nvPicPr>
          <p:cNvPr id="2058" name="Picture 10" descr="http://epresence.tv/images/title.png">
            <a:hlinkClick r:id="rId6"/>
          </p:cNvPr>
          <p:cNvPicPr>
            <a:picLocks noChangeAspect="1" noChangeArrowheads="1"/>
          </p:cNvPicPr>
          <p:nvPr/>
        </p:nvPicPr>
        <p:blipFill>
          <a:blip r:embed="rId7"/>
          <a:srcRect/>
          <a:stretch>
            <a:fillRect/>
          </a:stretch>
        </p:blipFill>
        <p:spPr bwMode="auto">
          <a:xfrm>
            <a:off x="4191000" y="1752600"/>
            <a:ext cx="1038225" cy="428626"/>
          </a:xfrm>
          <a:prstGeom prst="rect">
            <a:avLst/>
          </a:prstGeom>
          <a:noFill/>
        </p:spPr>
      </p:pic>
      <p:pic>
        <p:nvPicPr>
          <p:cNvPr id="2060" name="Picture 12" descr="Quantifi - The Credit Derivative Specialist">
            <a:hlinkClick r:id="rId8"/>
          </p:cNvPr>
          <p:cNvPicPr>
            <a:picLocks noChangeAspect="1" noChangeArrowheads="1"/>
          </p:cNvPicPr>
          <p:nvPr/>
        </p:nvPicPr>
        <p:blipFill>
          <a:blip r:embed="rId9"/>
          <a:srcRect/>
          <a:stretch>
            <a:fillRect/>
          </a:stretch>
        </p:blipFill>
        <p:spPr bwMode="auto">
          <a:xfrm>
            <a:off x="762000" y="2590800"/>
            <a:ext cx="1905000" cy="790576"/>
          </a:xfrm>
          <a:prstGeom prst="rect">
            <a:avLst/>
          </a:prstGeom>
          <a:noFill/>
        </p:spPr>
      </p:pic>
      <p:pic>
        <p:nvPicPr>
          <p:cNvPr id="2062" name="Picture 14" descr="http://medsphere.com/images/logos/medsphere.gif">
            <a:hlinkClick r:id="rId10"/>
          </p:cNvPr>
          <p:cNvPicPr>
            <a:picLocks noChangeAspect="1" noChangeArrowheads="1"/>
          </p:cNvPicPr>
          <p:nvPr/>
        </p:nvPicPr>
        <p:blipFill>
          <a:blip r:embed="rId11"/>
          <a:srcRect/>
          <a:stretch>
            <a:fillRect/>
          </a:stretch>
        </p:blipFill>
        <p:spPr bwMode="auto">
          <a:xfrm>
            <a:off x="3886200" y="2743200"/>
            <a:ext cx="1590675" cy="342901"/>
          </a:xfrm>
          <a:prstGeom prst="rect">
            <a:avLst/>
          </a:prstGeom>
          <a:noFill/>
        </p:spPr>
      </p:pic>
      <p:pic>
        <p:nvPicPr>
          <p:cNvPr id="2064" name="Picture 16" descr="Novell Home">
            <a:hlinkClick r:id="rId12"/>
          </p:cNvPr>
          <p:cNvPicPr>
            <a:picLocks noChangeAspect="1" noChangeArrowheads="1"/>
          </p:cNvPicPr>
          <p:nvPr/>
        </p:nvPicPr>
        <p:blipFill>
          <a:blip r:embed="rId13"/>
          <a:srcRect/>
          <a:stretch>
            <a:fillRect/>
          </a:stretch>
        </p:blipFill>
        <p:spPr bwMode="auto">
          <a:xfrm>
            <a:off x="6705600" y="2743200"/>
            <a:ext cx="1076325" cy="390526"/>
          </a:xfrm>
          <a:prstGeom prst="rect">
            <a:avLst/>
          </a:prstGeom>
          <a:noFill/>
        </p:spPr>
      </p:pic>
      <p:pic>
        <p:nvPicPr>
          <p:cNvPr id="2066" name="Picture 18" descr="http://www.codicesoftware.com/imagexs/1logo.gif">
            <a:hlinkClick r:id="rId14"/>
          </p:cNvPr>
          <p:cNvPicPr>
            <a:picLocks noChangeAspect="1" noChangeArrowheads="1"/>
          </p:cNvPicPr>
          <p:nvPr/>
        </p:nvPicPr>
        <p:blipFill>
          <a:blip r:embed="rId15"/>
          <a:srcRect/>
          <a:stretch>
            <a:fillRect/>
          </a:stretch>
        </p:blipFill>
        <p:spPr bwMode="auto">
          <a:xfrm>
            <a:off x="4267200" y="4038600"/>
            <a:ext cx="1219200" cy="371475"/>
          </a:xfrm>
          <a:prstGeom prst="rect">
            <a:avLst/>
          </a:prstGeom>
          <a:noFill/>
        </p:spPr>
      </p:pic>
      <p:pic>
        <p:nvPicPr>
          <p:cNvPr id="2068" name="Picture 20" descr="http://unity3d.com/images/top-menu/mm_unity_icon.png"/>
          <p:cNvPicPr>
            <a:picLocks noChangeAspect="1" noChangeArrowheads="1"/>
          </p:cNvPicPr>
          <p:nvPr/>
        </p:nvPicPr>
        <p:blipFill>
          <a:blip r:embed="rId16"/>
          <a:srcRect/>
          <a:stretch>
            <a:fillRect/>
          </a:stretch>
        </p:blipFill>
        <p:spPr bwMode="auto">
          <a:xfrm>
            <a:off x="7086600" y="3810000"/>
            <a:ext cx="514350" cy="542926"/>
          </a:xfrm>
          <a:prstGeom prst="rect">
            <a:avLst/>
          </a:prstGeom>
          <a:noFill/>
        </p:spPr>
      </p:pic>
      <p:pic>
        <p:nvPicPr>
          <p:cNvPr id="2070" name="Picture 22" descr="SplendidCRM Software, Inc.">
            <a:hlinkClick r:id="rId17" tooltip="SplendidCRM Software, Inc."/>
          </p:cNvPr>
          <p:cNvPicPr>
            <a:picLocks noChangeAspect="1" noChangeArrowheads="1"/>
          </p:cNvPicPr>
          <p:nvPr/>
        </p:nvPicPr>
        <p:blipFill>
          <a:blip r:embed="rId18"/>
          <a:srcRect/>
          <a:stretch>
            <a:fillRect/>
          </a:stretch>
        </p:blipFill>
        <p:spPr bwMode="auto">
          <a:xfrm>
            <a:off x="838200" y="3886200"/>
            <a:ext cx="1971675" cy="571501"/>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PyCon</a:t>
            </a:r>
            <a:r>
              <a:rPr lang="en-US" dirty="0" smtClean="0"/>
              <a:t> 2009</a:t>
            </a:r>
            <a:endParaRPr lang="en-US" dirty="0"/>
          </a:p>
        </p:txBody>
      </p:sp>
      <p:sp>
        <p:nvSpPr>
          <p:cNvPr id="4" name="Rectangle 3"/>
          <p:cNvSpPr/>
          <p:nvPr/>
        </p:nvSpPr>
        <p:spPr>
          <a:xfrm>
            <a:off x="4876800" y="2133600"/>
            <a:ext cx="3200400" cy="2308324"/>
          </a:xfrm>
          <a:prstGeom prst="rect">
            <a:avLst/>
          </a:prstGeom>
        </p:spPr>
        <p:txBody>
          <a:bodyPr wrap="square">
            <a:spAutoFit/>
          </a:bodyPr>
          <a:lstStyle/>
          <a:p>
            <a:r>
              <a:rPr lang="en-US" b="1" dirty="0" smtClean="0"/>
              <a:t>What: </a:t>
            </a:r>
            <a:r>
              <a:rPr lang="en-US" dirty="0" smtClean="0"/>
              <a:t>Conference held by the international Python community</a:t>
            </a:r>
          </a:p>
          <a:p>
            <a:r>
              <a:rPr lang="en-US" b="1" dirty="0" smtClean="0"/>
              <a:t>When:</a:t>
            </a:r>
            <a:r>
              <a:rPr lang="en-US" dirty="0" smtClean="0"/>
              <a:t> March 25-April  2, 2009</a:t>
            </a:r>
          </a:p>
          <a:p>
            <a:r>
              <a:rPr lang="en-US" b="1" dirty="0" smtClean="0"/>
              <a:t>Where:</a:t>
            </a:r>
            <a:r>
              <a:rPr lang="en-US" dirty="0" smtClean="0"/>
              <a:t> Chicago, IL</a:t>
            </a:r>
          </a:p>
          <a:p>
            <a:r>
              <a:rPr lang="en-US" b="1" dirty="0" smtClean="0"/>
              <a:t>More info:</a:t>
            </a:r>
            <a:r>
              <a:rPr lang="en-US" dirty="0" smtClean="0"/>
              <a:t> </a:t>
            </a:r>
            <a:r>
              <a:rPr lang="en-US" dirty="0" smtClean="0">
                <a:hlinkClick r:id="rId3"/>
              </a:rPr>
              <a:t>http://us.pycon.org/2009/</a:t>
            </a:r>
            <a:endParaRPr lang="en-US" dirty="0" smtClean="0"/>
          </a:p>
        </p:txBody>
      </p:sp>
      <p:pic>
        <p:nvPicPr>
          <p:cNvPr id="26626" name="Picture 2"/>
          <p:cNvPicPr>
            <a:picLocks noChangeAspect="1" noChangeArrowheads="1"/>
          </p:cNvPicPr>
          <p:nvPr/>
        </p:nvPicPr>
        <p:blipFill>
          <a:blip r:embed="rId4"/>
          <a:srcRect/>
          <a:stretch>
            <a:fillRect/>
          </a:stretch>
        </p:blipFill>
        <p:spPr bwMode="auto">
          <a:xfrm>
            <a:off x="1981200" y="2133600"/>
            <a:ext cx="1655379" cy="2133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PyOhio</a:t>
            </a:r>
            <a:r>
              <a:rPr lang="en-US" dirty="0" smtClean="0"/>
              <a:t> 2009</a:t>
            </a:r>
            <a:endParaRPr lang="en-US" dirty="0"/>
          </a:p>
        </p:txBody>
      </p:sp>
      <p:sp>
        <p:nvSpPr>
          <p:cNvPr id="4" name="Rectangle 3"/>
          <p:cNvSpPr/>
          <p:nvPr/>
        </p:nvSpPr>
        <p:spPr>
          <a:xfrm>
            <a:off x="4800600" y="1986677"/>
            <a:ext cx="2971800" cy="2308324"/>
          </a:xfrm>
          <a:prstGeom prst="rect">
            <a:avLst/>
          </a:prstGeom>
        </p:spPr>
        <p:txBody>
          <a:bodyPr wrap="square">
            <a:spAutoFit/>
          </a:bodyPr>
          <a:lstStyle/>
          <a:p>
            <a:r>
              <a:rPr lang="en-US" b="1" dirty="0" smtClean="0"/>
              <a:t>What:</a:t>
            </a:r>
            <a:r>
              <a:rPr lang="en-US" dirty="0" smtClean="0"/>
              <a:t> 1-day  </a:t>
            </a:r>
            <a:r>
              <a:rPr lang="en-US" dirty="0" err="1" smtClean="0"/>
              <a:t>microconference</a:t>
            </a:r>
            <a:r>
              <a:rPr lang="en-US" dirty="0" smtClean="0"/>
              <a:t> on  Python</a:t>
            </a:r>
          </a:p>
          <a:p>
            <a:r>
              <a:rPr lang="en-US" b="1" dirty="0" smtClean="0"/>
              <a:t>When:</a:t>
            </a:r>
            <a:r>
              <a:rPr lang="en-US" dirty="0" smtClean="0"/>
              <a:t> Summer 2009</a:t>
            </a:r>
          </a:p>
          <a:p>
            <a:r>
              <a:rPr lang="en-US" b="1" dirty="0" smtClean="0"/>
              <a:t>Where:</a:t>
            </a:r>
            <a:r>
              <a:rPr lang="en-US" dirty="0" smtClean="0"/>
              <a:t> Columbus, OH</a:t>
            </a:r>
          </a:p>
          <a:p>
            <a:r>
              <a:rPr lang="en-US" b="1" dirty="0" smtClean="0"/>
              <a:t>More info:</a:t>
            </a:r>
            <a:r>
              <a:rPr lang="en-US" dirty="0" smtClean="0"/>
              <a:t> </a:t>
            </a:r>
            <a:r>
              <a:rPr lang="en-US" dirty="0" smtClean="0">
                <a:hlinkClick r:id="rId2"/>
              </a:rPr>
              <a:t>http://wiki.python.org/moin/PyOhio</a:t>
            </a:r>
            <a:r>
              <a:rPr lang="en-US" dirty="0" smtClean="0">
                <a:hlinkClick r:id="rId2"/>
              </a:rPr>
              <a:t>/</a:t>
            </a:r>
            <a:endParaRPr lang="en-US" dirty="0" smtClean="0"/>
          </a:p>
        </p:txBody>
      </p:sp>
      <p:pic>
        <p:nvPicPr>
          <p:cNvPr id="27650" name="Picture 2"/>
          <p:cNvPicPr>
            <a:picLocks noChangeAspect="1" noChangeArrowheads="1"/>
          </p:cNvPicPr>
          <p:nvPr/>
        </p:nvPicPr>
        <p:blipFill>
          <a:blip r:embed="rId3" cstate="print"/>
          <a:srcRect/>
          <a:stretch>
            <a:fillRect/>
          </a:stretch>
        </p:blipFill>
        <p:spPr bwMode="auto">
          <a:xfrm>
            <a:off x="762000" y="1752600"/>
            <a:ext cx="3308985" cy="330898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Web References</a:t>
            </a:r>
            <a:endParaRPr lang="en-US" dirty="0"/>
          </a:p>
        </p:txBody>
      </p:sp>
      <p:sp>
        <p:nvSpPr>
          <p:cNvPr id="3" name="Content Placeholder 2"/>
          <p:cNvSpPr>
            <a:spLocks noGrp="1"/>
          </p:cNvSpPr>
          <p:nvPr>
            <p:ph idx="1"/>
          </p:nvPr>
        </p:nvSpPr>
        <p:spPr>
          <a:xfrm>
            <a:off x="457200" y="1600201"/>
            <a:ext cx="8229600" cy="2971800"/>
          </a:xfrm>
        </p:spPr>
        <p:txBody>
          <a:bodyPr>
            <a:normAutofit fontScale="92500" lnSpcReduction="10000"/>
          </a:bodyPr>
          <a:lstStyle/>
          <a:p>
            <a:r>
              <a:rPr lang="en-US" sz="2400" dirty="0" smtClean="0"/>
              <a:t>Official </a:t>
            </a:r>
            <a:r>
              <a:rPr lang="en-US" sz="2400" dirty="0" err="1" smtClean="0"/>
              <a:t>IronPython</a:t>
            </a:r>
            <a:r>
              <a:rPr lang="en-US" sz="2400" dirty="0" smtClean="0"/>
              <a:t> Site: </a:t>
            </a:r>
            <a:r>
              <a:rPr lang="en-US" sz="2400" dirty="0" smtClean="0">
                <a:hlinkClick r:id="rId2"/>
              </a:rPr>
              <a:t>http://www.codeplex.com/ironpython</a:t>
            </a:r>
            <a:endParaRPr lang="en-US" sz="2400" dirty="0" smtClean="0"/>
          </a:p>
          <a:p>
            <a:r>
              <a:rPr lang="en-US" sz="2400" dirty="0" err="1" smtClean="0"/>
              <a:t>IronPython</a:t>
            </a:r>
            <a:r>
              <a:rPr lang="en-US" sz="2400" dirty="0" smtClean="0"/>
              <a:t> Cookbook: </a:t>
            </a:r>
            <a:r>
              <a:rPr lang="en-US" sz="2400" dirty="0" smtClean="0">
                <a:hlinkClick r:id="rId3"/>
              </a:rPr>
              <a:t>http://www.ironpython.info</a:t>
            </a:r>
            <a:endParaRPr lang="en-US" sz="2400" dirty="0" smtClean="0"/>
          </a:p>
          <a:p>
            <a:r>
              <a:rPr lang="en-US" sz="2400" dirty="0" smtClean="0"/>
              <a:t>The </a:t>
            </a:r>
            <a:r>
              <a:rPr lang="en-US" sz="2400" dirty="0" err="1" smtClean="0"/>
              <a:t>Voidspace</a:t>
            </a:r>
            <a:r>
              <a:rPr lang="en-US" sz="2400" dirty="0" smtClean="0"/>
              <a:t> Techie Blog: </a:t>
            </a:r>
            <a:r>
              <a:rPr lang="en-US" sz="2400" dirty="0" smtClean="0">
                <a:hlinkClick r:id="rId4"/>
              </a:rPr>
              <a:t>http://www.voidspace.org.uk/python/weblog/</a:t>
            </a:r>
            <a:endParaRPr lang="en-US" sz="2400" dirty="0" smtClean="0"/>
          </a:p>
          <a:p>
            <a:r>
              <a:rPr lang="en-US" sz="2400" dirty="0" err="1" smtClean="0"/>
              <a:t>DevHawk’s</a:t>
            </a:r>
            <a:r>
              <a:rPr lang="en-US" sz="2400" dirty="0" smtClean="0"/>
              <a:t> Blog: </a:t>
            </a:r>
            <a:r>
              <a:rPr lang="en-US" sz="2400" dirty="0" smtClean="0">
                <a:hlinkClick r:id="rId5"/>
              </a:rPr>
              <a:t>http://www.devhawk.net/</a:t>
            </a:r>
            <a:endParaRPr lang="en-US" sz="2400" dirty="0" smtClean="0"/>
          </a:p>
          <a:p>
            <a:r>
              <a:rPr lang="en-US" sz="2400" dirty="0" smtClean="0"/>
              <a:t>The Mono Project: </a:t>
            </a:r>
            <a:r>
              <a:rPr lang="en-US" sz="2400" dirty="0" smtClean="0">
                <a:hlinkClick r:id="rId6"/>
              </a:rPr>
              <a:t>http://mono-project.com</a:t>
            </a:r>
            <a:endParaRPr lang="en-US" sz="2400" dirty="0" smtClean="0"/>
          </a:p>
          <a:p>
            <a:r>
              <a:rPr lang="en-US" sz="2400" dirty="0" err="1" smtClean="0"/>
              <a:t>FePy</a:t>
            </a:r>
            <a:r>
              <a:rPr lang="en-US" sz="2400" dirty="0" smtClean="0"/>
              <a:t> and </a:t>
            </a:r>
            <a:r>
              <a:rPr lang="en-US" sz="2400" dirty="0" err="1" smtClean="0"/>
              <a:t>IronPython</a:t>
            </a:r>
            <a:r>
              <a:rPr lang="en-US" sz="2400" dirty="0" smtClean="0"/>
              <a:t> Community Edition </a:t>
            </a:r>
            <a:r>
              <a:rPr lang="en-US" sz="2400" dirty="0" smtClean="0">
                <a:hlinkClick r:id="rId7"/>
              </a:rPr>
              <a:t>http://fepy.sourceforge.net</a:t>
            </a:r>
            <a:endParaRPr lang="en-US" sz="2400" dirty="0" smtClean="0"/>
          </a:p>
          <a:p>
            <a:endParaRPr lang="en-US" sz="2400" dirty="0" smtClean="0"/>
          </a:p>
          <a:p>
            <a:endParaRPr lang="en-US"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Contact Information</a:t>
            </a:r>
            <a:endParaRPr lang="en-US" dirty="0"/>
          </a:p>
        </p:txBody>
      </p:sp>
      <p:sp>
        <p:nvSpPr>
          <p:cNvPr id="4" name="Rectangle 3"/>
          <p:cNvSpPr/>
          <p:nvPr/>
        </p:nvSpPr>
        <p:spPr>
          <a:xfrm>
            <a:off x="2286000" y="4763869"/>
            <a:ext cx="4572000" cy="646331"/>
          </a:xfrm>
          <a:prstGeom prst="rect">
            <a:avLst/>
          </a:prstGeom>
        </p:spPr>
        <p:txBody>
          <a:bodyPr wrap="square">
            <a:spAutoFit/>
          </a:bodyPr>
          <a:lstStyle/>
          <a:p>
            <a:r>
              <a:rPr lang="en-US" dirty="0" smtClean="0"/>
              <a:t>Blog: </a:t>
            </a:r>
            <a:r>
              <a:rPr lang="en-US" dirty="0" smtClean="0">
                <a:hlinkClick r:id="rId2"/>
              </a:rPr>
              <a:t>http://www.codinggeekette.com</a:t>
            </a:r>
            <a:endParaRPr lang="en-US" dirty="0" smtClean="0"/>
          </a:p>
          <a:p>
            <a:r>
              <a:rPr lang="en-US" dirty="0" smtClean="0"/>
              <a:t>Email: </a:t>
            </a:r>
            <a:r>
              <a:rPr lang="en-US" dirty="0" smtClean="0">
                <a:hlinkClick r:id="rId3"/>
              </a:rPr>
              <a:t>sarah@codinggeekette.com</a:t>
            </a:r>
            <a:endParaRPr lang="en-US" dirty="0" smtClean="0"/>
          </a:p>
        </p:txBody>
      </p:sp>
      <p:sp>
        <p:nvSpPr>
          <p:cNvPr id="6" name="Title 1"/>
          <p:cNvSpPr txBox="1">
            <a:spLocks/>
          </p:cNvSpPr>
          <p:nvPr/>
        </p:nvSpPr>
        <p:spPr>
          <a:xfrm>
            <a:off x="2286000" y="3544669"/>
            <a:ext cx="4572000" cy="1143000"/>
          </a:xfrm>
          <a:prstGeom prst="rect">
            <a:avLst/>
          </a:prstGeom>
        </p:spPr>
        <p:txBody>
          <a:bodyPr vert="horz" lIns="91440" tIns="45720" rIns="91440" bIns="45720" rtlCol="0" anchor="ctr">
            <a:normAutofit lnSpcReduction="10000"/>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4400" i="0" u="none" strike="noStrike" kern="1200" cap="none" spc="0" normalizeH="0" baseline="0" noProof="0" dirty="0" smtClean="0">
                <a:ln>
                  <a:noFill/>
                </a:ln>
                <a:solidFill>
                  <a:schemeClr val="tx1"/>
                </a:solidFill>
                <a:effectLst/>
                <a:uLnTx/>
                <a:uFillTx/>
                <a:latin typeface="+mj-lt"/>
                <a:ea typeface="+mj-ea"/>
                <a:cs typeface="+mj-cs"/>
              </a:rPr>
              <a:t>Coding </a:t>
            </a:r>
            <a:r>
              <a:rPr kumimoji="0" lang="en-US" sz="4400" i="0" u="none" strike="noStrike" kern="1200" cap="none" spc="0" normalizeH="0" baseline="0" noProof="0" dirty="0" err="1" smtClean="0">
                <a:ln>
                  <a:noFill/>
                </a:ln>
                <a:solidFill>
                  <a:schemeClr val="tx1"/>
                </a:solidFill>
                <a:effectLst/>
                <a:uLnTx/>
                <a:uFillTx/>
                <a:latin typeface="+mj-lt"/>
                <a:ea typeface="+mj-ea"/>
                <a:cs typeface="+mj-cs"/>
              </a:rPr>
              <a:t>Geekette</a:t>
            </a:r>
            <a:endParaRPr kumimoji="0" lang="en-US" sz="4400" i="0" u="none" strike="noStrike" kern="1200" cap="none" spc="0" normalizeH="0" baseline="0" noProof="0" dirty="0" smtClean="0">
              <a:ln>
                <a:noFill/>
              </a:ln>
              <a:solidFill>
                <a:schemeClr val="tx1"/>
              </a:solidFill>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en-US" sz="2600" dirty="0" smtClean="0">
                <a:latin typeface="+mj-lt"/>
                <a:ea typeface="+mj-ea"/>
                <a:cs typeface="+mj-cs"/>
              </a:rPr>
              <a:t>100% girl geek, all the time…</a:t>
            </a:r>
            <a:endParaRPr kumimoji="0" lang="en-US" sz="2600" b="0" i="0" u="none" strike="noStrike" kern="1200" cap="none" spc="0" normalizeH="0" baseline="0" noProof="0" dirty="0" smtClean="0">
              <a:ln>
                <a:noFill/>
              </a:ln>
              <a:solidFill>
                <a:schemeClr val="tx1"/>
              </a:solidFill>
              <a:effectLst/>
              <a:uLnTx/>
              <a:uFillTx/>
              <a:latin typeface="+mj-lt"/>
              <a:ea typeface="+mj-ea"/>
              <a:cs typeface="+mj-cs"/>
            </a:endParaRPr>
          </a:p>
        </p:txBody>
      </p:sp>
      <p:pic>
        <p:nvPicPr>
          <p:cNvPr id="29698" name="Picture 2"/>
          <p:cNvPicPr>
            <a:picLocks noChangeAspect="1" noChangeArrowheads="1"/>
          </p:cNvPicPr>
          <p:nvPr/>
        </p:nvPicPr>
        <p:blipFill>
          <a:blip r:embed="rId4"/>
          <a:srcRect/>
          <a:stretch>
            <a:fillRect/>
          </a:stretch>
        </p:blipFill>
        <p:spPr bwMode="auto">
          <a:xfrm>
            <a:off x="3276600" y="1447800"/>
            <a:ext cx="2400300" cy="16954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dingGeekette.com">
      <a:majorFont>
        <a:latin typeface="Freehand591 BT"/>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225</TotalTime>
  <Words>620</Words>
  <Application>Microsoft Office PowerPoint</Application>
  <PresentationFormat>On-screen Show (4:3)</PresentationFormat>
  <Paragraphs>74</Paragraphs>
  <Slides>13</Slides>
  <Notes>7</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Pumping Iron into Python: Intro to FePy</vt:lpstr>
      <vt:lpstr>What is Python?</vt:lpstr>
      <vt:lpstr>What is IronPython?</vt:lpstr>
      <vt:lpstr>What is FePy?</vt:lpstr>
      <vt:lpstr>What is .NET?</vt:lpstr>
      <vt:lpstr>But I don’t have Windows…</vt:lpstr>
      <vt:lpstr>Introducing Mono</vt:lpstr>
      <vt:lpstr>More on Mono</vt:lpstr>
      <vt:lpstr>Who uses Mono?</vt:lpstr>
      <vt:lpstr>PyCon 2009</vt:lpstr>
      <vt:lpstr>PyOhio 2009</vt:lpstr>
      <vt:lpstr>Web References</vt:lpstr>
      <vt:lpstr>Contact Information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Pumping Iron into Python</dc:title>
  <dc:creator>sdutkiewicz</dc:creator>
  <cp:lastModifiedBy>sdutkiewicz</cp:lastModifiedBy>
  <cp:revision>45</cp:revision>
  <dcterms:created xsi:type="dcterms:W3CDTF">2009-01-04T21:53:50Z</dcterms:created>
  <dcterms:modified xsi:type="dcterms:W3CDTF">2009-01-06T00:29:55Z</dcterms:modified>
</cp:coreProperties>
</file>